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1" r:id="rId8"/>
  </p:sldIdLst>
  <p:sldSz cx="9144000" cy="5143500" type="screen16x9"/>
  <p:notesSz cx="9144000" cy="51435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-8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OverTx" preserve="1" userDrawn="1">
  <p:cSld name="Title, Content over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fourObj" preserve="1" userDrawn="1">
  <p:cSld name="Title, 4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Title, 6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/>
          </p:nvPr>
        </p:nvSpPr>
        <p:spPr bwMode="auto"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/>
          </p:nvPr>
        </p:nvSpPr>
        <p:spPr bwMode="auto"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x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,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itle, 2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Only" preserve="1" userDrawn="1">
  <p:cSld name="Centere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subTitle"/>
          </p:nvPr>
        </p:nvSpPr>
        <p:spPr bwMode="auto">
          <a:xfrm>
            <a:off x="5237280" y="3670200"/>
            <a:ext cx="3129120" cy="2811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AndObj" preserve="1" userDrawn="1">
  <p:cSld name="Title, 2 Content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AndTwoObj" preserve="1" userDrawn="1">
  <p:cSld name="Title Content and 2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OverTx" preserve="1" userDrawn="1">
  <p:cSld name="Title, 2 Content over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lstStyle/>
          <a:p>
            <a:pPr>
              <a:defRPr/>
            </a:pPr>
            <a:r>
              <a:rPr lang="ru-RU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193.32.219.30:5000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3676320" y="2876400"/>
            <a:ext cx="4906080" cy="757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4000" b="0" strike="noStrike" spc="-1">
                <a:solidFill>
                  <a:srgbClr val="FFFFFF"/>
                </a:solidFill>
                <a:latin typeface="Roboto Black"/>
                <a:ea typeface="Roboto Black"/>
              </a:rPr>
              <a:t>Monolith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 bwMode="auto">
          <a:xfrm>
            <a:off x="1260000" y="3634560"/>
            <a:ext cx="7298640" cy="40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2000" b="0" strike="noStrike" spc="-1">
                <a:solidFill>
                  <a:srgbClr val="FFFFFF"/>
                </a:solidFill>
                <a:latin typeface="Roboto Light"/>
                <a:ea typeface="Roboto Light"/>
              </a:rPr>
              <a:t>09. Автоматизированный алгоритм обезличивания данных.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6" name="Рисунок 9"/>
          <p:cNvPicPr/>
          <p:nvPr/>
        </p:nvPicPr>
        <p:blipFill>
          <a:blip r:embed="rId3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2118600" y="3605400"/>
            <a:ext cx="4906080" cy="740879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3000" b="0" strike="noStrike" spc="-1">
                <a:solidFill>
                  <a:srgbClr val="171536"/>
                </a:solidFill>
                <a:latin typeface="Roboto Black"/>
                <a:ea typeface="Roboto Black"/>
              </a:rPr>
              <a:t>Monolith</a:t>
            </a:r>
            <a:endParaRPr lang="ru-RU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Прямоугольник 10"/>
          <p:cNvSpPr/>
          <p:nvPr/>
        </p:nvSpPr>
        <p:spPr bwMode="auto">
          <a:xfrm>
            <a:off x="1454225" y="2571840"/>
            <a:ext cx="1008709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Пчелкин Максим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+7 902 398 0970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@Maksim_Pch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Капитан команды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6" name="Прямоугольник 12"/>
          <p:cNvSpPr/>
          <p:nvPr/>
        </p:nvSpPr>
        <p:spPr bwMode="auto">
          <a:xfrm>
            <a:off x="3184547" y="2571840"/>
            <a:ext cx="1006801" cy="4557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Сенюшкин Павел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@Anonim0uz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без  роли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7" name="Прямоугольник 14"/>
          <p:cNvSpPr/>
          <p:nvPr/>
        </p:nvSpPr>
        <p:spPr bwMode="auto">
          <a:xfrm>
            <a:off x="4958148" y="2571840"/>
            <a:ext cx="925103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Кантор Ксения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89919390996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@Minniepalma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Дизайнер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8" name="Прямоугольник 16"/>
          <p:cNvSpPr/>
          <p:nvPr/>
        </p:nvSpPr>
        <p:spPr bwMode="auto">
          <a:xfrm>
            <a:off x="6508873" y="2573640"/>
            <a:ext cx="1292648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Земсков Алексей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89648335820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@AlexeyBui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Программист на Python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9" name="Прямоугольник 19"/>
          <p:cNvSpPr/>
          <p:nvPr/>
        </p:nvSpPr>
        <p:spPr bwMode="auto">
          <a:xfrm>
            <a:off x="1358640" y="183708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0" name="Прямоугольник 20"/>
          <p:cNvSpPr/>
          <p:nvPr/>
        </p:nvSpPr>
        <p:spPr bwMode="auto">
          <a:xfrm>
            <a:off x="309204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1" name="Прямоугольник 21"/>
          <p:cNvSpPr/>
          <p:nvPr/>
        </p:nvSpPr>
        <p:spPr bwMode="auto">
          <a:xfrm>
            <a:off x="48229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2" name="Прямоугольник 22"/>
          <p:cNvSpPr/>
          <p:nvPr/>
        </p:nvSpPr>
        <p:spPr bwMode="auto">
          <a:xfrm>
            <a:off x="65563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3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F353E680-D993-4E13-AEB3-D87303CFA326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2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14" name="Рисунок 17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pic>
        <p:nvPicPr>
          <p:cNvPr id="15" name="Рисунок 14"/>
          <p:cNvPicPr/>
          <p:nvPr/>
        </p:nvPicPr>
        <p:blipFill>
          <a:blip r:embed="rId3"/>
          <a:stretch/>
        </p:blipFill>
        <p:spPr bwMode="auto">
          <a:xfrm>
            <a:off x="484956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6" name="Рисунок 15"/>
          <p:cNvPicPr/>
          <p:nvPr/>
        </p:nvPicPr>
        <p:blipFill>
          <a:blip r:embed="rId4"/>
          <a:stretch/>
        </p:blipFill>
        <p:spPr bwMode="auto">
          <a:xfrm>
            <a:off x="314784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7" name="Рисунок 16"/>
          <p:cNvPicPr/>
          <p:nvPr/>
        </p:nvPicPr>
        <p:blipFill>
          <a:blip r:embed="rId5"/>
          <a:stretch/>
        </p:blipFill>
        <p:spPr bwMode="auto">
          <a:xfrm>
            <a:off x="1421280" y="1440000"/>
            <a:ext cx="1098720" cy="1098720"/>
          </a:xfrm>
          <a:prstGeom prst="rect">
            <a:avLst/>
          </a:prstGeom>
          <a:ln w="0">
            <a:noFill/>
          </a:ln>
        </p:spPr>
      </p:pic>
      <p:pic>
        <p:nvPicPr>
          <p:cNvPr id="18" name="Рисунок 17"/>
          <p:cNvPicPr/>
          <p:nvPr/>
        </p:nvPicPr>
        <p:blipFill>
          <a:blip r:embed="rId6"/>
          <a:srcRect l="20309" r="9700"/>
          <a:stretch/>
        </p:blipFill>
        <p:spPr bwMode="auto">
          <a:xfrm>
            <a:off x="6588360" y="1440000"/>
            <a:ext cx="1115640" cy="1116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20"/>
          <p:cNvSpPr/>
          <p:nvPr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171536"/>
                </a:solidFill>
                <a:latin typeface="Roboto"/>
                <a:ea typeface="Roboto"/>
              </a:rPr>
              <a:t>Важные моменты</a:t>
            </a:r>
            <a:r>
              <a:rPr/>
              <a:t/>
            </a:r>
            <a:br>
              <a:rPr/>
            </a:br>
            <a:r>
              <a:rPr/>
              <a:t/>
            </a:r>
            <a:br>
              <a:rPr/>
            </a:b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Целевая аудитория решения -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сотрудники органов исполнительной власти города Москвы и подведомственных учреждений. </a:t>
            </a:r>
            <a:endParaRPr lang="ru-RU" sz="1400" b="0" strike="noStrike" spc="-1">
              <a:latin typeface="Arial"/>
            </a:endParaRPr>
          </a:p>
          <a:p>
            <a:pPr algn="just">
              <a:defRPr/>
            </a:pPr>
            <a:endParaRPr lang="ru-RU" sz="1400" b="0" strike="noStrike" spc="-1">
              <a:latin typeface="Times New Roman"/>
              <a:ea typeface="Times New Roman"/>
            </a:endParaRPr>
          </a:p>
          <a:p>
            <a:pPr>
              <a:defRPr/>
            </a:pP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Конечные пользователи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обезличенных документов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- компании-разработчики решений в сфере искусственного интеллекта, участники эксперимента. Также сервисом будут пользоваться сотрудники,которым в рамках исполнения служебных обязанностей необходимо передать документы,содержащие персональные данные сторонним организациям.</a:t>
            </a:r>
            <a:endParaRPr lang="ru-RU" sz="1400" b="0" strike="noStrike" spc="-1">
              <a:latin typeface="Arial"/>
            </a:endParaRPr>
          </a:p>
        </p:txBody>
      </p:sp>
      <p:pic>
        <p:nvPicPr>
          <p:cNvPr id="5" name="Рисунок 3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61F9C42E-7F3A-4B41-A85B-EEB82C7F207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3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20"/>
          <p:cNvSpPr/>
          <p:nvPr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 smtClean="0">
                <a:solidFill>
                  <a:srgbClr val="171536"/>
                </a:solidFill>
                <a:latin typeface="Roboto"/>
                <a:ea typeface="Roboto"/>
              </a:rPr>
              <a:t>Структура решения</a:t>
            </a:r>
            <a:endParaRPr lang="ru-RU" sz="1400" b="0" strike="noStrike" spc="-1" dirty="0">
              <a:latin typeface="Arial"/>
            </a:endParaRPr>
          </a:p>
        </p:txBody>
      </p:sp>
      <p:pic>
        <p:nvPicPr>
          <p:cNvPr id="5" name="Рисунок 3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61F9C42E-7F3A-4B41-A85B-EEB82C7F207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4</a:t>
            </a:fld>
            <a:endParaRPr lang="ru-RU" sz="1400" b="0" strike="noStrike" spc="-1">
              <a:latin typeface="Arial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1259632" y="1470063"/>
            <a:ext cx="6264696" cy="3096344"/>
            <a:chOff x="1115616" y="836712"/>
            <a:chExt cx="6264696" cy="3096344"/>
          </a:xfrm>
        </p:grpSpPr>
        <p:grpSp>
          <p:nvGrpSpPr>
            <p:cNvPr id="8" name="Группа 7"/>
            <p:cNvGrpSpPr/>
            <p:nvPr/>
          </p:nvGrpSpPr>
          <p:grpSpPr>
            <a:xfrm>
              <a:off x="1115616" y="836712"/>
              <a:ext cx="6264696" cy="864096"/>
              <a:chOff x="3491880" y="836712"/>
              <a:chExt cx="2304256" cy="864096"/>
            </a:xfrm>
          </p:grpSpPr>
          <p:sp>
            <p:nvSpPr>
              <p:cNvPr id="17" name="Прямоугольник 16"/>
              <p:cNvSpPr/>
              <p:nvPr/>
            </p:nvSpPr>
            <p:spPr>
              <a:xfrm>
                <a:off x="3491880" y="836712"/>
                <a:ext cx="2304256" cy="86409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491880" y="1084093"/>
                <a:ext cx="230425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Главная страница сервиса</a:t>
                </a:r>
                <a:endParaRPr lang="ru-RU" dirty="0"/>
              </a:p>
            </p:txBody>
          </p:sp>
        </p:grpSp>
        <p:grpSp>
          <p:nvGrpSpPr>
            <p:cNvPr id="9" name="Группа 8"/>
            <p:cNvGrpSpPr/>
            <p:nvPr/>
          </p:nvGrpSpPr>
          <p:grpSpPr>
            <a:xfrm>
              <a:off x="4644008" y="2732727"/>
              <a:ext cx="2736304" cy="1200329"/>
              <a:chOff x="3491880" y="932528"/>
              <a:chExt cx="2304256" cy="1200329"/>
            </a:xfrm>
          </p:grpSpPr>
          <p:sp>
            <p:nvSpPr>
              <p:cNvPr id="15" name="Прямоугольник 14"/>
              <p:cNvSpPr/>
              <p:nvPr/>
            </p:nvSpPr>
            <p:spPr>
              <a:xfrm>
                <a:off x="3491880" y="932528"/>
                <a:ext cx="2304256" cy="120032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491880" y="932528"/>
                <a:ext cx="2304256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Сервис обезличивания адресов, паспортов и пр.</a:t>
                </a:r>
                <a:endParaRPr lang="ru-RU" dirty="0"/>
              </a:p>
            </p:txBody>
          </p:sp>
        </p:grpSp>
        <p:grpSp>
          <p:nvGrpSpPr>
            <p:cNvPr id="10" name="Группа 9"/>
            <p:cNvGrpSpPr/>
            <p:nvPr/>
          </p:nvGrpSpPr>
          <p:grpSpPr>
            <a:xfrm>
              <a:off x="1115616" y="2732727"/>
              <a:ext cx="2808312" cy="1200329"/>
              <a:chOff x="3491880" y="932527"/>
              <a:chExt cx="2304256" cy="1200329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3491880" y="932527"/>
                <a:ext cx="2304256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491880" y="1209525"/>
                <a:ext cx="2304256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Сервис обезличивания ФИО</a:t>
                </a:r>
                <a:endParaRPr lang="ru-RU" dirty="0"/>
              </a:p>
            </p:txBody>
          </p:sp>
        </p:grpSp>
        <p:sp>
          <p:nvSpPr>
            <p:cNvPr id="11" name="Стрелка вниз 10"/>
            <p:cNvSpPr/>
            <p:nvPr/>
          </p:nvSpPr>
          <p:spPr>
            <a:xfrm>
              <a:off x="5868144" y="1865796"/>
              <a:ext cx="288032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Стрелка вниз 11"/>
            <p:cNvSpPr/>
            <p:nvPr/>
          </p:nvSpPr>
          <p:spPr>
            <a:xfrm>
              <a:off x="2375756" y="1865796"/>
              <a:ext cx="288032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7416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1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>
                <a:solidFill>
                  <a:srgbClr val="000000"/>
                </a:solidFill>
                <a:latin typeface="Roboto"/>
                <a:ea typeface="Roboto"/>
              </a:rPr>
              <a:t>Алгоритм пользования решением</a:t>
            </a:r>
            <a:r>
              <a:rPr dirty="0"/>
              <a:t/>
            </a:r>
            <a:br>
              <a:rPr dirty="0"/>
            </a:b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buClr>
                <a:srgbClr val="000000"/>
              </a:buClr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Пользователь заходит на ресурс обезличивания по веб-адресу: </a:t>
            </a: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  <a:hlinkClick r:id="rId2"/>
              </a:rPr>
              <a:t>http://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  <a:hlinkClick r:id="rId2"/>
              </a:rPr>
              <a:t>193.32.219.30:5000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 </a:t>
            </a: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и попадает в интерфейс сервиса по обезличиванию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.</a:t>
            </a:r>
            <a:endParaRPr lang="ru-RU" sz="1600" b="1" i="1" strike="noStrike" spc="-1" dirty="0">
              <a:solidFill>
                <a:srgbClr val="000000"/>
              </a:solidFill>
              <a:latin typeface="Times-BoldItalic"/>
              <a:ea typeface="Times-BoldItalic"/>
            </a:endParaRPr>
          </a:p>
        </p:txBody>
      </p:sp>
      <p:pic>
        <p:nvPicPr>
          <p:cNvPr id="5" name="Рисунок 1"/>
          <p:cNvPicPr/>
          <p:nvPr/>
        </p:nvPicPr>
        <p:blipFill>
          <a:blip r:embed="rId3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1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D4F07E90-D210-47E6-9EC7-C310A3B6C70E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5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664" y="1995686"/>
            <a:ext cx="5916816" cy="30228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1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>
                <a:solidFill>
                  <a:srgbClr val="000000"/>
                </a:solidFill>
                <a:latin typeface="Roboto"/>
                <a:ea typeface="Roboto"/>
              </a:rPr>
              <a:t>Алгоритм пользования решением</a:t>
            </a:r>
            <a:r>
              <a:rPr dirty="0"/>
              <a:t/>
            </a:r>
            <a:br>
              <a:rPr dirty="0"/>
            </a:b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buClr>
                <a:srgbClr val="000000"/>
              </a:buClr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Далее выбирает нужный </a:t>
            </a:r>
            <a:r>
              <a:rPr lang="ru-RU" sz="1600" b="0" strike="noStrike" spc="-1" dirty="0" err="1" smtClean="0">
                <a:solidFill>
                  <a:srgbClr val="000000"/>
                </a:solidFill>
                <a:latin typeface="Roboto"/>
                <a:ea typeface="Roboto"/>
              </a:rPr>
              <a:t>подсервис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 исходя из требуемой задачи.</a:t>
            </a:r>
            <a:endParaRPr lang="ru-RU" sz="1600" b="1" i="1" strike="noStrike" spc="-1" dirty="0">
              <a:solidFill>
                <a:srgbClr val="000000"/>
              </a:solidFill>
              <a:latin typeface="Times-BoldItalic"/>
              <a:ea typeface="Times-BoldItalic"/>
            </a:endParaRPr>
          </a:p>
        </p:txBody>
      </p:sp>
      <p:pic>
        <p:nvPicPr>
          <p:cNvPr id="5" name="Рисунок 1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1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D4F07E90-D210-47E6-9EC7-C310A3B6C70E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6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87624" y="1791621"/>
            <a:ext cx="6091730" cy="2964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617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3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Результат работы решения</a:t>
            </a:r>
            <a:r>
              <a:rPr/>
              <a:t/>
            </a: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3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5671018F-CEF4-4600-972F-0EB402FF00C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7</a:t>
            </a:fld>
            <a:endParaRPr lang="ru-RU" sz="1400" b="0" strike="noStrike" spc="-1"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353828" y="1779662"/>
            <a:ext cx="2010712" cy="1719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defRPr/>
            </a:pP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Работа алгоритма была проверена на всем наборе предоставленных в рамках конкурса документов. Набор содержал более 1300 открытых служебных документов. </a:t>
            </a:r>
            <a:endParaRPr lang="ru-RU" sz="1600" b="0" strike="noStrike" spc="-1" dirty="0">
              <a:latin typeface="Arial"/>
            </a:endParaRPr>
          </a:p>
        </p:txBody>
      </p:sp>
      <p:pic>
        <p:nvPicPr>
          <p:cNvPr id="1026" name="Picture 2" descr="12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64"/>
          <a:stretch/>
        </p:blipFill>
        <p:spPr bwMode="auto">
          <a:xfrm>
            <a:off x="2483768" y="1368922"/>
            <a:ext cx="6113463" cy="3625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 xmlns:m="http://schemas.openxmlformats.org/officeDocument/2006/math" xmlns:w="http://schemas.openxmlformats.org/wordprocessingml/2006/main">
      <p:transition advClick="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</TotalTime>
  <Words>105</Words>
  <Application>Microsoft Office PowerPoint</Application>
  <DocSecurity>0</DocSecurity>
  <PresentationFormat>Экран (16:9)</PresentationFormat>
  <Paragraphs>41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Office Theme</vt:lpstr>
      <vt:lpstr>Monolith</vt:lpstr>
      <vt:lpstr>Monolith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subject/>
  <dc:creator>Katy Shirokikh</dc:creator>
  <cp:keywords/>
  <dc:description/>
  <cp:lastModifiedBy>Alexey</cp:lastModifiedBy>
  <cp:revision>74</cp:revision>
  <dcterms:modified xsi:type="dcterms:W3CDTF">2021-11-06T20:42:24Z</dcterms:modified>
  <cp:category/>
  <dc:identifier/>
  <cp:contentStatus/>
  <dc:language>ru-RU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30</vt:i4>
  </property>
  <property fmtid="{D5CDD505-2E9C-101B-9397-08002B2CF9AE}" pid="3" name="PresentationFormat">
    <vt:lpwstr>Экран (16:9)</vt:lpwstr>
  </property>
  <property fmtid="{D5CDD505-2E9C-101B-9397-08002B2CF9AE}" pid="4" name="Slides">
    <vt:i4>30</vt:i4>
  </property>
</Properties>
</file>